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4" r:id="rId1"/>
  </p:sldMasterIdLst>
  <p:notesMasterIdLst>
    <p:notesMasterId r:id="rId15"/>
  </p:notesMasterIdLst>
  <p:sldIdLst>
    <p:sldId id="256" r:id="rId2"/>
    <p:sldId id="264" r:id="rId3"/>
    <p:sldId id="257" r:id="rId4"/>
    <p:sldId id="267" r:id="rId5"/>
    <p:sldId id="265" r:id="rId6"/>
    <p:sldId id="258" r:id="rId7"/>
    <p:sldId id="259" r:id="rId8"/>
    <p:sldId id="260" r:id="rId9"/>
    <p:sldId id="269" r:id="rId10"/>
    <p:sldId id="261" r:id="rId11"/>
    <p:sldId id="272" r:id="rId12"/>
    <p:sldId id="266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74"/>
    <p:restoredTop sz="88399"/>
  </p:normalViewPr>
  <p:slideViewPr>
    <p:cSldViewPr snapToGrid="0" snapToObjects="1">
      <p:cViewPr varScale="1">
        <p:scale>
          <a:sx n="89" d="100"/>
          <a:sy n="89" d="100"/>
        </p:scale>
        <p:origin x="66" y="66"/>
      </p:cViewPr>
      <p:guideLst/>
    </p:cSldViewPr>
  </p:slideViewPr>
  <p:outlineViewPr>
    <p:cViewPr>
      <p:scale>
        <a:sx n="33" d="100"/>
        <a:sy n="33" d="100"/>
      </p:scale>
      <p:origin x="0" y="-293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CACC9-2FCD-8D4B-B515-C4D87E5329C3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55D58-3263-C146-8C10-806DB1B90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55D58-3263-C146-8C10-806DB1B90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31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55D58-3263-C146-8C10-806DB1B90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19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55D58-3263-C146-8C10-806DB1B90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75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55D58-3263-C146-8C10-806DB1B903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52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55D58-3263-C146-8C10-806DB1B90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04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155D58-3263-C146-8C10-806DB1B90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7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82E8-3021-B949-AB47-B74DAEA27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6EE7AE-B6BC-8149-83E4-0DBAB6E93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79670-BA47-AE48-8696-311644440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40CA-2E22-D24B-B60C-7D31835196B2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82CC6-6ABC-5149-A020-E2C8BEB19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C0ECE-6ABA-AA4C-B201-D91C1213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0162-D166-F34F-B9F8-415C47B9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42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CA2D-B3EA-E946-AABE-C4AB9464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418E82-5117-F448-AAB7-F38E6676E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FEF69-DE5C-DF43-9C5F-50176719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40CA-2E22-D24B-B60C-7D31835196B2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080E1-D68E-214E-9214-368E9B7B7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EE504-7164-DA42-8C6C-4BDDFB86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0162-D166-F34F-B9F8-415C47B9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96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ECB768-35D0-444A-9F79-26DC8C271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412D5-5DD0-BB4F-B63A-CDD863FCC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356B6-894C-A743-9601-4E05A7A3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40CA-2E22-D24B-B60C-7D31835196B2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6E46B-0578-8F4C-9FEA-FD7ABA665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2C34E-ACC4-2649-8153-D8FBB2D2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0162-D166-F34F-B9F8-415C47B9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12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2C224-1C3F-0B48-8FEC-2A8BCE9C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B9566-15B7-7847-9D38-714880ED3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5AF7BA-E561-0C4F-A136-18AE60B12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40CA-2E22-D24B-B60C-7D31835196B2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3B7B1-E622-064D-8F21-06CD24A3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947EB-6E94-AD4C-859A-B85415E0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0162-D166-F34F-B9F8-415C47B9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8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869F8-638E-E848-BFEA-60A727077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52565-15C0-7845-8DA8-0B984830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F36A1-C59B-E843-9022-0B06FBD3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40CA-2E22-D24B-B60C-7D31835196B2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04AE6-7E0A-F645-A48C-456D9A087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75BA3-4B46-004A-938B-AE8050C3E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0162-D166-F34F-B9F8-415C47B9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63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AE86F-67B8-F741-8C68-CFBA4476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64C9A-CF50-0042-9329-033A2128D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7224F-6E70-8F47-9DDC-09EC4C4B7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F7E77-C598-3B4E-AB91-FE8C5BC65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40CA-2E22-D24B-B60C-7D31835196B2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8CCF8-4161-BC44-9E58-E17600398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D3BF8-E058-0C4C-B8A3-E006E142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0162-D166-F34F-B9F8-415C47B9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7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6B1CE-CB81-E442-A3F1-FD1E131C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20EF3-FFE4-8B44-B703-C3AEF04B9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80A51-B9E7-5A44-B0CE-26662977E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554CA-A7E9-7D40-A9D7-7E2F894A6D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AFC93-290F-A849-8372-4CBF43DF9C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842C61-D36B-8D42-8A1D-7A8DEFDF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40CA-2E22-D24B-B60C-7D31835196B2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F43124-0718-B944-8AEE-55EA01DF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215822-2409-7B4C-85E9-5339026A2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0162-D166-F34F-B9F8-415C47B9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25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A4EC-DCA9-4A4C-A600-74DF03959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11BD30-A358-3C46-8547-EDAF6E87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40CA-2E22-D24B-B60C-7D31835196B2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796B6-3B7D-E141-93C9-9885DDA50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B7507-62D5-BC4C-8C0B-52B68C3D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0162-D166-F34F-B9F8-415C47B9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15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A84868-742F-7645-A9DC-51863C291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40CA-2E22-D24B-B60C-7D31835196B2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D9A36F-FF70-0343-951A-EE856814D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07E14-024C-5E41-A3AF-5E85409A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0162-D166-F34F-B9F8-415C47B9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7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DCE4D-AB28-0447-AB68-491B67435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A3E98-4B4D-9B43-89FB-6E594C9E9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B3CBB-AF88-E54A-B1CB-B37119646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8CE1E-4DBC-9444-8AB2-A2A488BC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40CA-2E22-D24B-B60C-7D31835196B2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CD128-E4FE-7241-8256-61E2B99CB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1DE85D-D278-644C-9A25-B5E79139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0162-D166-F34F-B9F8-415C47B9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06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CBE57-1060-2A4A-B54C-0355FD574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CD82C3-4E52-6148-BFDE-31E4ED434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2D39E-70BF-3848-AB2E-A49B25A3C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7DA81F-C42E-DF49-9EE1-1CC0F1E3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40CA-2E22-D24B-B60C-7D31835196B2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6F6CBF-B058-B941-928A-48FB529F1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97890-D395-1842-BBC4-81017B66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60162-D166-F34F-B9F8-415C47B9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16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4A5AA2-585A-7844-AD2B-E069B9C59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B7DF3-61F1-C544-8894-CA266B6EB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F8A55-2F4B-4745-88D3-47A837B041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940CA-2E22-D24B-B60C-7D31835196B2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3EB3E-6737-2F47-941F-DA4331146D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ED844-C1B7-C044-A7DE-21AAE4B56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60162-D166-F34F-B9F8-415C47B9D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7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48457-020E-1A42-9803-D3807A4FD8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 Chlorine Salt Spectra Through Computational Methods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Implications for Martian Geochemistry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D3AFF3-5ED1-8B44-AA84-8CD6246A22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89904"/>
            <a:ext cx="9144000" cy="1655762"/>
          </a:xfrm>
        </p:spPr>
        <p:txBody>
          <a:bodyPr/>
          <a:lstStyle/>
          <a:p>
            <a:r>
              <a:rPr lang="en-US" dirty="0"/>
              <a:t>Rachel Huchmala, Northern Arizona University</a:t>
            </a:r>
          </a:p>
          <a:p>
            <a:r>
              <a:rPr lang="en-US" dirty="0"/>
              <a:t>Mentor: Dr. Jennifer Hanley, Lowell Observatory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FD13F8-2377-5547-B3E4-B21B17528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94074" l="7485" r="96108">
                        <a14:foregroundMark x1="17066" y1="57037" x2="17066" y2="57037"/>
                        <a14:foregroundMark x1="12575" y1="59259" x2="17066" y2="47407"/>
                        <a14:foregroundMark x1="16168" y1="46296" x2="38623" y2="34815"/>
                        <a14:foregroundMark x1="38623" y1="34815" x2="62874" y2="48148"/>
                        <a14:foregroundMark x1="62874" y1="48148" x2="73952" y2="45185"/>
                        <a14:foregroundMark x1="23952" y1="44074" x2="23054" y2="64444"/>
                        <a14:foregroundMark x1="35928" y1="45185" x2="44611" y2="58148"/>
                        <a14:foregroundMark x1="36826" y1="44074" x2="48204" y2="59259"/>
                        <a14:foregroundMark x1="50599" y1="45185" x2="61976" y2="53704"/>
                        <a14:foregroundMark x1="68862" y1="45185" x2="74850" y2="44074"/>
                        <a14:foregroundMark x1="70359" y1="44074" x2="74850" y2="46296"/>
                        <a14:foregroundMark x1="71257" y1="46296" x2="73952" y2="45185"/>
                        <a14:foregroundMark x1="73054" y1="45185" x2="76647" y2="49630"/>
                        <a14:foregroundMark x1="67964" y1="48519" x2="73952" y2="52963"/>
                        <a14:foregroundMark x1="40419" y1="65556" x2="46407" y2="68889"/>
                        <a14:foregroundMark x1="94611" y1="8889" x2="96407" y2="7037"/>
                        <a14:foregroundMark x1="29940" y1="7037" x2="55689" y2="5185"/>
                        <a14:foregroundMark x1="55689" y1="5185" x2="61976" y2="8148"/>
                        <a14:foregroundMark x1="23054" y1="90000" x2="47904" y2="94444"/>
                        <a14:foregroundMark x1="47904" y1="94444" x2="34132" y2="88889"/>
                        <a14:foregroundMark x1="7485" y1="43333" x2="7485" y2="5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0847" y="5105403"/>
            <a:ext cx="1964452" cy="1588030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2D7955-3DF4-7543-9594-BDF30AE777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3" r="8889"/>
          <a:stretch/>
        </p:blipFill>
        <p:spPr>
          <a:xfrm>
            <a:off x="10736630" y="4707465"/>
            <a:ext cx="1319903" cy="203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A2D665-36F8-E44C-979A-B452DD0AEF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5286440"/>
            <a:ext cx="1922887" cy="1361880"/>
          </a:xfrm>
          <a:prstGeom prst="rect">
            <a:avLst/>
          </a:prstGeom>
        </p:spPr>
      </p:pic>
      <p:pic>
        <p:nvPicPr>
          <p:cNvPr id="9" name="Picture 2" descr="http://nmosko.com/wp-content/uploads/2015/07/large.png">
            <a:extLst>
              <a:ext uri="{FF2B5EF4-FFF2-40B4-BE49-F238E27FC236}">
                <a16:creationId xmlns:a16="http://schemas.microsoft.com/office/drawing/2014/main" id="{968A2843-F228-C34E-95EF-C233E09A4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22" y="5380398"/>
            <a:ext cx="1728868" cy="117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00F292-F351-254F-ACB1-5B29250690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1" b="98889" l="2096" r="100000">
                        <a14:foregroundMark x1="20060" y1="47778" x2="24251" y2="55926"/>
                        <a14:foregroundMark x1="18862" y1="46296" x2="15868" y2="57778"/>
                        <a14:foregroundMark x1="35329" y1="52963" x2="44012" y2="54074"/>
                        <a14:foregroundMark x1="40120" y1="42593" x2="43413" y2="55926"/>
                        <a14:foregroundMark x1="53892" y1="46296" x2="61976" y2="54074"/>
                        <a14:foregroundMark x1="73952" y1="46296" x2="77246" y2="57778"/>
                        <a14:foregroundMark x1="46407" y1="69259" x2="43713" y2="66667"/>
                        <a14:foregroundMark x1="29042" y1="38519" x2="30539" y2="1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349" y="246288"/>
            <a:ext cx="4195415" cy="339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06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D89E-6F75-4044-BD6E-0A0DA877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3A402-B138-2043-8DB9-86B95566E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7977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I’d like to thank…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The NASA/NAU Space Grant</a:t>
            </a:r>
          </a:p>
          <a:p>
            <a:r>
              <a:rPr lang="en-US" dirty="0"/>
              <a:t>Dr. Jennifer Hanley, my project mentor</a:t>
            </a:r>
          </a:p>
          <a:p>
            <a:r>
              <a:rPr lang="en-US" dirty="0"/>
              <a:t>Dr. Gerrick Lindberg, my computational research mentor</a:t>
            </a:r>
          </a:p>
          <a:p>
            <a:r>
              <a:rPr lang="en-US" dirty="0"/>
              <a:t>My officemates for dealing with me yelling at my computer.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EDE2A5-8802-C942-8E80-60385BAB95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5286440"/>
            <a:ext cx="1922887" cy="1361880"/>
          </a:xfrm>
          <a:prstGeom prst="rect">
            <a:avLst/>
          </a:prstGeom>
        </p:spPr>
      </p:pic>
      <p:pic>
        <p:nvPicPr>
          <p:cNvPr id="5" name="Picture 2" descr="http://nmosko.com/wp-content/uploads/2015/07/large.png">
            <a:extLst>
              <a:ext uri="{FF2B5EF4-FFF2-40B4-BE49-F238E27FC236}">
                <a16:creationId xmlns:a16="http://schemas.microsoft.com/office/drawing/2014/main" id="{FED7031B-8C1C-AE41-9BC2-026DF588F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22" y="5380398"/>
            <a:ext cx="1728868" cy="117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110E0B-C285-9140-82D1-650BA1E143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94074" l="7485" r="96108">
                        <a14:foregroundMark x1="17066" y1="57037" x2="17066" y2="57037"/>
                        <a14:foregroundMark x1="12575" y1="59259" x2="17066" y2="47407"/>
                        <a14:foregroundMark x1="16168" y1="46296" x2="38623" y2="34815"/>
                        <a14:foregroundMark x1="38623" y1="34815" x2="62874" y2="48148"/>
                        <a14:foregroundMark x1="62874" y1="48148" x2="73952" y2="45185"/>
                        <a14:foregroundMark x1="23952" y1="44074" x2="23054" y2="64444"/>
                        <a14:foregroundMark x1="35928" y1="45185" x2="44611" y2="58148"/>
                        <a14:foregroundMark x1="36826" y1="44074" x2="48204" y2="59259"/>
                        <a14:foregroundMark x1="50599" y1="45185" x2="61976" y2="53704"/>
                        <a14:foregroundMark x1="68862" y1="45185" x2="74850" y2="44074"/>
                        <a14:foregroundMark x1="70359" y1="44074" x2="74850" y2="46296"/>
                        <a14:foregroundMark x1="71257" y1="46296" x2="73952" y2="45185"/>
                        <a14:foregroundMark x1="73054" y1="45185" x2="76647" y2="49630"/>
                        <a14:foregroundMark x1="67964" y1="48519" x2="73952" y2="52963"/>
                        <a14:foregroundMark x1="40419" y1="65556" x2="46407" y2="68889"/>
                        <a14:foregroundMark x1="94611" y1="8889" x2="96407" y2="7037"/>
                        <a14:foregroundMark x1="29940" y1="7037" x2="55689" y2="5185"/>
                        <a14:foregroundMark x1="55689" y1="5185" x2="61976" y2="8148"/>
                        <a14:foregroundMark x1="23054" y1="90000" x2="47904" y2="94444"/>
                        <a14:foregroundMark x1="47904" y1="94444" x2="34132" y2="88889"/>
                        <a14:foregroundMark x1="7485" y1="43333" x2="7485" y2="5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0847" y="5105403"/>
            <a:ext cx="1964452" cy="1588030"/>
          </a:xfrm>
          <a:prstGeom prst="rect">
            <a:avLst/>
          </a:prstGeom>
          <a:noFill/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A1AF1-C5F5-5240-81BE-6794BEA8B7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03" r="8889"/>
          <a:stretch/>
        </p:blipFill>
        <p:spPr>
          <a:xfrm>
            <a:off x="10736630" y="4707465"/>
            <a:ext cx="1319903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55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7714-C66B-3544-A337-923DB380A4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2682077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19B2-8324-044A-87DA-3FD6CF68F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Vibrational Spectra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BE1CA8-714D-B14B-8011-8915CD8E97A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574942"/>
                <a:ext cx="5967714" cy="4814283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ts val="3200"/>
                  </a:lnSpc>
                </a:pPr>
                <a:r>
                  <a:rPr lang="en-US" sz="2200" dirty="0"/>
                  <a:t>From the simple harmonic oscillator, we know:</a:t>
                </a:r>
              </a:p>
              <a:p>
                <a:pPr lvl="1">
                  <a:lnSpc>
                    <a:spcPts val="3200"/>
                  </a:lnSpc>
                </a:pPr>
                <a:r>
                  <a:rPr lang="en-US" sz="2200" dirty="0"/>
                  <a:t>Hooke’s Law: </a:t>
                </a:r>
                <a:r>
                  <a:rPr lang="en-US" sz="2200" i="1" dirty="0"/>
                  <a:t>F = -</a:t>
                </a:r>
                <a:r>
                  <a:rPr lang="en-US" sz="2200" i="1" dirty="0" err="1"/>
                  <a:t>k⋅X</a:t>
                </a:r>
                <a:endParaRPr lang="en-US" sz="2200" i="1" dirty="0"/>
              </a:p>
              <a:p>
                <a:pPr lvl="1">
                  <a:lnSpc>
                    <a:spcPts val="3200"/>
                  </a:lnSpc>
                </a:pPr>
                <a:r>
                  <a:rPr lang="en-US" sz="2200" dirty="0"/>
                  <a:t>The frequency of a vibration is defined by the equation: </a:t>
                </a:r>
              </a:p>
              <a:p>
                <a:pPr marL="0" indent="0">
                  <a:lnSpc>
                    <a:spcPts val="3200"/>
                  </a:lnSpc>
                  <a:buNone/>
                </a:pPr>
                <a:endParaRPr lang="en-US" sz="2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lvl="1" indent="0" algn="ctr">
                  <a:lnSpc>
                    <a:spcPts val="32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2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2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  <a:p>
                <a:pPr marL="231775" indent="-231775">
                  <a:lnSpc>
                    <a:spcPts val="3200"/>
                  </a:lnSpc>
                </a:pPr>
                <a:r>
                  <a:rPr lang="en-US" sz="2200" dirty="0">
                    <a:solidFill>
                      <a:prstClr val="black"/>
                    </a:solidFill>
                  </a:rPr>
                  <a:t>The frequencies are then seen in an infrared spectra.</a:t>
                </a:r>
              </a:p>
              <a:p>
                <a:pPr marL="231775" indent="-231775">
                  <a:lnSpc>
                    <a:spcPts val="3200"/>
                  </a:lnSpc>
                </a:pPr>
                <a:r>
                  <a:rPr lang="en-US" sz="2200" dirty="0">
                    <a:solidFill>
                      <a:prstClr val="black"/>
                    </a:solidFill>
                  </a:rPr>
                  <a:t>The force constant (</a:t>
                </a:r>
                <a:r>
                  <a:rPr lang="en-US" sz="2200" i="1" dirty="0">
                    <a:solidFill>
                      <a:prstClr val="black"/>
                    </a:solidFill>
                  </a:rPr>
                  <a:t>k</a:t>
                </a:r>
                <a:r>
                  <a:rPr lang="en-US" sz="2200" dirty="0">
                    <a:solidFill>
                      <a:prstClr val="black"/>
                    </a:solidFill>
                  </a:rPr>
                  <a:t>) is obtained by taking the second derivative of the potential energy.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BE1CA8-714D-B14B-8011-8915CD8E97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574942"/>
                <a:ext cx="5967714" cy="4814283"/>
              </a:xfrm>
              <a:blipFill>
                <a:blip r:embed="rId2"/>
                <a:stretch>
                  <a:fillRect l="-1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C2C7F009-4A67-5D40-8A63-5140DF5AC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456" y="3180973"/>
            <a:ext cx="4230344" cy="137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62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812B2A4-9BFF-214B-878C-C4CAB811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178" y="288653"/>
            <a:ext cx="4634362" cy="762840"/>
          </a:xfrm>
        </p:spPr>
        <p:txBody>
          <a:bodyPr>
            <a:normAutofit/>
          </a:bodyPr>
          <a:lstStyle/>
          <a:p>
            <a:r>
              <a:rPr lang="en-US" sz="4000" dirty="0"/>
              <a:t>Water Fundamentals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563673-02FF-D94F-9D48-077F9CCC16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874934"/>
              </p:ext>
            </p:extLst>
          </p:nvPr>
        </p:nvGraphicFramePr>
        <p:xfrm>
          <a:off x="14863399" y="13651230"/>
          <a:ext cx="13237070" cy="417102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647414">
                  <a:extLst>
                    <a:ext uri="{9D8B030D-6E8A-4147-A177-3AD203B41FA5}">
                      <a16:colId xmlns:a16="http://schemas.microsoft.com/office/drawing/2014/main" val="3576706150"/>
                    </a:ext>
                  </a:extLst>
                </a:gridCol>
                <a:gridCol w="2947489">
                  <a:extLst>
                    <a:ext uri="{9D8B030D-6E8A-4147-A177-3AD203B41FA5}">
                      <a16:colId xmlns:a16="http://schemas.microsoft.com/office/drawing/2014/main" val="420562660"/>
                    </a:ext>
                  </a:extLst>
                </a:gridCol>
                <a:gridCol w="2347339">
                  <a:extLst>
                    <a:ext uri="{9D8B030D-6E8A-4147-A177-3AD203B41FA5}">
                      <a16:colId xmlns:a16="http://schemas.microsoft.com/office/drawing/2014/main" val="127214672"/>
                    </a:ext>
                  </a:extLst>
                </a:gridCol>
                <a:gridCol w="2647414">
                  <a:extLst>
                    <a:ext uri="{9D8B030D-6E8A-4147-A177-3AD203B41FA5}">
                      <a16:colId xmlns:a16="http://schemas.microsoft.com/office/drawing/2014/main" val="2301039650"/>
                    </a:ext>
                  </a:extLst>
                </a:gridCol>
                <a:gridCol w="2647414">
                  <a:extLst>
                    <a:ext uri="{9D8B030D-6E8A-4147-A177-3AD203B41FA5}">
                      <a16:colId xmlns:a16="http://schemas.microsoft.com/office/drawing/2014/main" val="2135231663"/>
                    </a:ext>
                  </a:extLst>
                </a:gridCol>
              </a:tblGrid>
              <a:tr h="57150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Assignment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Computational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Experimental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484192"/>
                  </a:ext>
                </a:extLst>
              </a:tr>
              <a:tr h="94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38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Hanley </a:t>
                      </a:r>
                      <a:r>
                        <a:rPr lang="en-US" sz="2800" b="1" i="1" dirty="0"/>
                        <a:t>et</a:t>
                      </a:r>
                      <a:r>
                        <a:rPr lang="en-US" sz="2800" b="1" i="1" baseline="0" dirty="0"/>
                        <a:t> al.</a:t>
                      </a:r>
                      <a:r>
                        <a:rPr lang="en-US" sz="2800" b="1" baseline="0" dirty="0"/>
                        <a:t>, </a:t>
                      </a:r>
                      <a:r>
                        <a:rPr lang="en-US" sz="2800" b="1" dirty="0"/>
                        <a:t>2015 [4]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38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Bishop </a:t>
                      </a:r>
                      <a:r>
                        <a:rPr lang="en-US" sz="2800" b="1" i="1" dirty="0"/>
                        <a:t>et al.</a:t>
                      </a:r>
                      <a:r>
                        <a:rPr lang="en-US" sz="2800" b="1" dirty="0"/>
                        <a:t>, 2014 [6]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38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Hunt 1977 (Ice/Liquid) [7]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Asymmetric Stretch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</a:t>
                      </a:r>
                      <a:r>
                        <a:rPr lang="en-US" sz="2800" b="0" dirty="0"/>
                        <a:t>𝛎</a:t>
                      </a:r>
                      <a:r>
                        <a:rPr lang="en-US" sz="2800" b="0" baseline="-25000" dirty="0"/>
                        <a:t>3</a:t>
                      </a:r>
                      <a:r>
                        <a:rPr lang="en-US" sz="2800" b="0" baseline="0" dirty="0"/>
                        <a:t>) 2.94/2.66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831991"/>
                  </a:ext>
                </a:extLst>
              </a:tr>
              <a:tr h="764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Symmetric Stretch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</a:t>
                      </a:r>
                      <a:r>
                        <a:rPr lang="en-US" sz="2800" b="0" dirty="0"/>
                        <a:t>𝛎</a:t>
                      </a:r>
                      <a:r>
                        <a:rPr lang="en-US" sz="2800" b="0" baseline="-25000" dirty="0"/>
                        <a:t>1</a:t>
                      </a:r>
                      <a:r>
                        <a:rPr lang="en-US" sz="2800" b="0" baseline="0" dirty="0"/>
                        <a:t>) 3.10/2.74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91192"/>
                  </a:ext>
                </a:extLst>
              </a:tr>
              <a:tr h="764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Symmetric Bend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5.94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</a:t>
                      </a:r>
                      <a:r>
                        <a:rPr lang="en-US" sz="2800" b="0" dirty="0"/>
                        <a:t>𝛎</a:t>
                      </a:r>
                      <a:r>
                        <a:rPr lang="en-US" sz="2800" b="0" baseline="-25000" dirty="0"/>
                        <a:t>2</a:t>
                      </a:r>
                      <a:r>
                        <a:rPr lang="en-US" sz="2800" b="0" baseline="0" dirty="0"/>
                        <a:t>) 6.06/6.27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705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C6F8065-5058-5241-831C-1A19EC59D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874934"/>
              </p:ext>
            </p:extLst>
          </p:nvPr>
        </p:nvGraphicFramePr>
        <p:xfrm>
          <a:off x="14863399" y="13651230"/>
          <a:ext cx="13237070" cy="417102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647414">
                  <a:extLst>
                    <a:ext uri="{9D8B030D-6E8A-4147-A177-3AD203B41FA5}">
                      <a16:colId xmlns:a16="http://schemas.microsoft.com/office/drawing/2014/main" val="3576706150"/>
                    </a:ext>
                  </a:extLst>
                </a:gridCol>
                <a:gridCol w="2947489">
                  <a:extLst>
                    <a:ext uri="{9D8B030D-6E8A-4147-A177-3AD203B41FA5}">
                      <a16:colId xmlns:a16="http://schemas.microsoft.com/office/drawing/2014/main" val="420562660"/>
                    </a:ext>
                  </a:extLst>
                </a:gridCol>
                <a:gridCol w="2347339">
                  <a:extLst>
                    <a:ext uri="{9D8B030D-6E8A-4147-A177-3AD203B41FA5}">
                      <a16:colId xmlns:a16="http://schemas.microsoft.com/office/drawing/2014/main" val="127214672"/>
                    </a:ext>
                  </a:extLst>
                </a:gridCol>
                <a:gridCol w="2647414">
                  <a:extLst>
                    <a:ext uri="{9D8B030D-6E8A-4147-A177-3AD203B41FA5}">
                      <a16:colId xmlns:a16="http://schemas.microsoft.com/office/drawing/2014/main" val="2301039650"/>
                    </a:ext>
                  </a:extLst>
                </a:gridCol>
                <a:gridCol w="2647414">
                  <a:extLst>
                    <a:ext uri="{9D8B030D-6E8A-4147-A177-3AD203B41FA5}">
                      <a16:colId xmlns:a16="http://schemas.microsoft.com/office/drawing/2014/main" val="2135231663"/>
                    </a:ext>
                  </a:extLst>
                </a:gridCol>
              </a:tblGrid>
              <a:tr h="57150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Assignment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Computational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Experimental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484192"/>
                  </a:ext>
                </a:extLst>
              </a:tr>
              <a:tr h="94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38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Hanley </a:t>
                      </a:r>
                      <a:r>
                        <a:rPr lang="en-US" sz="2800" b="1" i="1" dirty="0"/>
                        <a:t>et</a:t>
                      </a:r>
                      <a:r>
                        <a:rPr lang="en-US" sz="2800" b="1" i="1" baseline="0" dirty="0"/>
                        <a:t> al.</a:t>
                      </a:r>
                      <a:r>
                        <a:rPr lang="en-US" sz="2800" b="1" baseline="0" dirty="0"/>
                        <a:t>, </a:t>
                      </a:r>
                      <a:r>
                        <a:rPr lang="en-US" sz="2800" b="1" dirty="0"/>
                        <a:t>2015 [4]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38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Bishop </a:t>
                      </a:r>
                      <a:r>
                        <a:rPr lang="en-US" sz="2800" b="1" i="1" dirty="0"/>
                        <a:t>et al.</a:t>
                      </a:r>
                      <a:r>
                        <a:rPr lang="en-US" sz="2800" b="1" dirty="0"/>
                        <a:t>, 2014 [6]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38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Hunt 1977 (Ice/Liquid) [7]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Asymmetric Stretch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</a:t>
                      </a:r>
                      <a:r>
                        <a:rPr lang="en-US" sz="2800" b="0" dirty="0"/>
                        <a:t>𝛎</a:t>
                      </a:r>
                      <a:r>
                        <a:rPr lang="en-US" sz="2800" b="0" baseline="-25000" dirty="0"/>
                        <a:t>3</a:t>
                      </a:r>
                      <a:r>
                        <a:rPr lang="en-US" sz="2800" b="0" baseline="0" dirty="0"/>
                        <a:t>) 2.94/2.66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831991"/>
                  </a:ext>
                </a:extLst>
              </a:tr>
              <a:tr h="764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Symmetric Stretch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</a:t>
                      </a:r>
                      <a:r>
                        <a:rPr lang="en-US" sz="2800" b="0" dirty="0"/>
                        <a:t>𝛎</a:t>
                      </a:r>
                      <a:r>
                        <a:rPr lang="en-US" sz="2800" b="0" baseline="-25000" dirty="0"/>
                        <a:t>1</a:t>
                      </a:r>
                      <a:r>
                        <a:rPr lang="en-US" sz="2800" b="0" baseline="0" dirty="0"/>
                        <a:t>) 3.10/2.74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91192"/>
                  </a:ext>
                </a:extLst>
              </a:tr>
              <a:tr h="764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Symmetric Bend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5.94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</a:t>
                      </a:r>
                      <a:r>
                        <a:rPr lang="en-US" sz="2800" b="0" dirty="0"/>
                        <a:t>𝛎</a:t>
                      </a:r>
                      <a:r>
                        <a:rPr lang="en-US" sz="2800" b="0" baseline="-25000" dirty="0"/>
                        <a:t>2</a:t>
                      </a:r>
                      <a:r>
                        <a:rPr lang="en-US" sz="2800" b="0" baseline="0" dirty="0"/>
                        <a:t>) 6.06/6.27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705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C5A44F6-7AD3-8249-B9E4-4013ED320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874934"/>
              </p:ext>
            </p:extLst>
          </p:nvPr>
        </p:nvGraphicFramePr>
        <p:xfrm>
          <a:off x="14863399" y="13651230"/>
          <a:ext cx="13237070" cy="417102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647414">
                  <a:extLst>
                    <a:ext uri="{9D8B030D-6E8A-4147-A177-3AD203B41FA5}">
                      <a16:colId xmlns:a16="http://schemas.microsoft.com/office/drawing/2014/main" val="3576706150"/>
                    </a:ext>
                  </a:extLst>
                </a:gridCol>
                <a:gridCol w="2947489">
                  <a:extLst>
                    <a:ext uri="{9D8B030D-6E8A-4147-A177-3AD203B41FA5}">
                      <a16:colId xmlns:a16="http://schemas.microsoft.com/office/drawing/2014/main" val="420562660"/>
                    </a:ext>
                  </a:extLst>
                </a:gridCol>
                <a:gridCol w="2347339">
                  <a:extLst>
                    <a:ext uri="{9D8B030D-6E8A-4147-A177-3AD203B41FA5}">
                      <a16:colId xmlns:a16="http://schemas.microsoft.com/office/drawing/2014/main" val="127214672"/>
                    </a:ext>
                  </a:extLst>
                </a:gridCol>
                <a:gridCol w="2647414">
                  <a:extLst>
                    <a:ext uri="{9D8B030D-6E8A-4147-A177-3AD203B41FA5}">
                      <a16:colId xmlns:a16="http://schemas.microsoft.com/office/drawing/2014/main" val="2301039650"/>
                    </a:ext>
                  </a:extLst>
                </a:gridCol>
                <a:gridCol w="2647414">
                  <a:extLst>
                    <a:ext uri="{9D8B030D-6E8A-4147-A177-3AD203B41FA5}">
                      <a16:colId xmlns:a16="http://schemas.microsoft.com/office/drawing/2014/main" val="2135231663"/>
                    </a:ext>
                  </a:extLst>
                </a:gridCol>
              </a:tblGrid>
              <a:tr h="57150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Assignment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Computational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Experimental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484192"/>
                  </a:ext>
                </a:extLst>
              </a:tr>
              <a:tr h="94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38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Hanley </a:t>
                      </a:r>
                      <a:r>
                        <a:rPr lang="en-US" sz="2800" b="1" i="1" dirty="0"/>
                        <a:t>et</a:t>
                      </a:r>
                      <a:r>
                        <a:rPr lang="en-US" sz="2800" b="1" i="1" baseline="0" dirty="0"/>
                        <a:t> al.</a:t>
                      </a:r>
                      <a:r>
                        <a:rPr lang="en-US" sz="2800" b="1" baseline="0" dirty="0"/>
                        <a:t>, </a:t>
                      </a:r>
                      <a:r>
                        <a:rPr lang="en-US" sz="2800" b="1" dirty="0"/>
                        <a:t>2015 [4]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38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Bishop </a:t>
                      </a:r>
                      <a:r>
                        <a:rPr lang="en-US" sz="2800" b="1" i="1" dirty="0"/>
                        <a:t>et al.</a:t>
                      </a:r>
                      <a:r>
                        <a:rPr lang="en-US" sz="2800" b="1" dirty="0"/>
                        <a:t>, 2014 [6]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38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Hunt 1977 (Ice/Liquid) [7]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Asymmetric Stretch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</a:t>
                      </a:r>
                      <a:r>
                        <a:rPr lang="en-US" sz="2800" b="0" dirty="0"/>
                        <a:t>𝛎</a:t>
                      </a:r>
                      <a:r>
                        <a:rPr lang="en-US" sz="2800" b="0" baseline="-25000" dirty="0"/>
                        <a:t>3</a:t>
                      </a:r>
                      <a:r>
                        <a:rPr lang="en-US" sz="2800" b="0" baseline="0" dirty="0"/>
                        <a:t>) 2.94/2.66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831991"/>
                  </a:ext>
                </a:extLst>
              </a:tr>
              <a:tr h="764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Symmetric Stretch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</a:t>
                      </a:r>
                      <a:r>
                        <a:rPr lang="en-US" sz="2800" b="0" dirty="0"/>
                        <a:t>𝛎</a:t>
                      </a:r>
                      <a:r>
                        <a:rPr lang="en-US" sz="2800" b="0" baseline="-25000" dirty="0"/>
                        <a:t>1</a:t>
                      </a:r>
                      <a:r>
                        <a:rPr lang="en-US" sz="2800" b="0" baseline="0" dirty="0"/>
                        <a:t>) 3.10/2.74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91192"/>
                  </a:ext>
                </a:extLst>
              </a:tr>
              <a:tr h="764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Symmetric Bend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5.94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</a:t>
                      </a:r>
                      <a:r>
                        <a:rPr lang="en-US" sz="2800" b="0" dirty="0"/>
                        <a:t>𝛎</a:t>
                      </a:r>
                      <a:r>
                        <a:rPr lang="en-US" sz="2800" b="0" baseline="-25000" dirty="0"/>
                        <a:t>2</a:t>
                      </a:r>
                      <a:r>
                        <a:rPr lang="en-US" sz="2800" b="0" baseline="0" dirty="0"/>
                        <a:t>) 6.06/6.27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7050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2E6DABA-BBE3-4E47-AB89-485D55431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78" y="1252369"/>
            <a:ext cx="7300493" cy="25219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E1058A-2888-8B41-9386-3A51A17D3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804" y="842418"/>
            <a:ext cx="5905240" cy="501319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49DDE76-648B-8449-8CD2-5C92177F4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567133"/>
              </p:ext>
            </p:extLst>
          </p:nvPr>
        </p:nvGraphicFramePr>
        <p:xfrm>
          <a:off x="15868010" y="18788292"/>
          <a:ext cx="11227849" cy="438105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86595">
                  <a:extLst>
                    <a:ext uri="{9D8B030D-6E8A-4147-A177-3AD203B41FA5}">
                      <a16:colId xmlns:a16="http://schemas.microsoft.com/office/drawing/2014/main" val="3576706150"/>
                    </a:ext>
                  </a:extLst>
                </a:gridCol>
                <a:gridCol w="2874764">
                  <a:extLst>
                    <a:ext uri="{9D8B030D-6E8A-4147-A177-3AD203B41FA5}">
                      <a16:colId xmlns:a16="http://schemas.microsoft.com/office/drawing/2014/main" val="420562660"/>
                    </a:ext>
                  </a:extLst>
                </a:gridCol>
                <a:gridCol w="2703058">
                  <a:extLst>
                    <a:ext uri="{9D8B030D-6E8A-4147-A177-3AD203B41FA5}">
                      <a16:colId xmlns:a16="http://schemas.microsoft.com/office/drawing/2014/main" val="127214672"/>
                    </a:ext>
                  </a:extLst>
                </a:gridCol>
                <a:gridCol w="3263432">
                  <a:extLst>
                    <a:ext uri="{9D8B030D-6E8A-4147-A177-3AD203B41FA5}">
                      <a16:colId xmlns:a16="http://schemas.microsoft.com/office/drawing/2014/main" val="2301039650"/>
                    </a:ext>
                  </a:extLst>
                </a:gridCol>
              </a:tblGrid>
              <a:tr h="60153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Assignment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Computational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i="0" dirty="0"/>
                        <a:t>Experimental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484192"/>
                  </a:ext>
                </a:extLst>
              </a:tr>
              <a:tr h="472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38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Hanley </a:t>
                      </a:r>
                      <a:r>
                        <a:rPr lang="en-US" sz="2800" b="1" i="1" dirty="0"/>
                        <a:t>et</a:t>
                      </a:r>
                      <a:r>
                        <a:rPr lang="en-US" sz="2800" b="1" i="1" baseline="0" dirty="0"/>
                        <a:t> </a:t>
                      </a:r>
                      <a:r>
                        <a:rPr lang="en-US" sz="2800" b="1" i="0" baseline="0" dirty="0"/>
                        <a:t>al., </a:t>
                      </a:r>
                      <a:r>
                        <a:rPr lang="en-US" sz="2800" b="1" i="0" dirty="0"/>
                        <a:t>2014 [5]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382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/>
                        <a:t>Hunt 1977 (Ice/Liquid) [7]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Asymmetric Stretch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</a:t>
                      </a:r>
                      <a:r>
                        <a:rPr lang="en-US" sz="2800" b="0" dirty="0"/>
                        <a:t>𝛎</a:t>
                      </a:r>
                      <a:r>
                        <a:rPr lang="en-US" sz="2800" b="0" baseline="-25000" dirty="0"/>
                        <a:t>3</a:t>
                      </a:r>
                      <a:r>
                        <a:rPr lang="en-US" sz="2800" b="0" baseline="0" dirty="0"/>
                        <a:t>) 2.94/2.66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831991"/>
                  </a:ext>
                </a:extLst>
              </a:tr>
              <a:tr h="764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Symmetric Stretch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2.82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</a:t>
                      </a:r>
                      <a:r>
                        <a:rPr lang="en-US" sz="2800" b="0" dirty="0"/>
                        <a:t>𝛎</a:t>
                      </a:r>
                      <a:r>
                        <a:rPr lang="en-US" sz="2800" b="0" baseline="-25000" dirty="0"/>
                        <a:t>1</a:t>
                      </a:r>
                      <a:r>
                        <a:rPr lang="en-US" sz="2800" b="0" baseline="0" dirty="0"/>
                        <a:t>) 3.10/2.74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91192"/>
                  </a:ext>
                </a:extLst>
              </a:tr>
              <a:tr h="76488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Symmetric Bend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6.11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</a:t>
                      </a:r>
                      <a:r>
                        <a:rPr lang="en-US" sz="2800" b="0" dirty="0"/>
                        <a:t>𝛎</a:t>
                      </a:r>
                      <a:r>
                        <a:rPr lang="en-US" sz="2800" b="0" baseline="-25000" dirty="0"/>
                        <a:t>2</a:t>
                      </a:r>
                      <a:r>
                        <a:rPr lang="en-US" sz="2800" b="0" baseline="0" dirty="0"/>
                        <a:t>) 6.06/6.27</a:t>
                      </a:r>
                      <a:endParaRPr lang="en-US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07050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7C63F54B-B6B2-1C45-80FC-3BC6B3E69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272" y="4142605"/>
            <a:ext cx="4989146" cy="20305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64DDD53-70D8-334C-A703-EBFE43658253}"/>
              </a:ext>
            </a:extLst>
          </p:cNvPr>
          <p:cNvSpPr txBox="1"/>
          <p:nvPr/>
        </p:nvSpPr>
        <p:spPr>
          <a:xfrm>
            <a:off x="19017083" y="18116729"/>
            <a:ext cx="4929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Bischofite (MgCl</a:t>
            </a:r>
            <a:r>
              <a:rPr lang="en-US" sz="3000" baseline="-25000" dirty="0"/>
              <a:t>2</a:t>
            </a:r>
            <a:r>
              <a:rPr lang="en-US" sz="3200" b="1" dirty="0"/>
              <a:t> ⋅ </a:t>
            </a:r>
            <a:r>
              <a:rPr lang="en-US" sz="3000" dirty="0"/>
              <a:t>6H</a:t>
            </a:r>
            <a:r>
              <a:rPr lang="en-US" sz="3000" baseline="-25000" dirty="0"/>
              <a:t>2</a:t>
            </a:r>
            <a:r>
              <a:rPr lang="en-US" sz="3000" dirty="0"/>
              <a:t>O)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A0F8E1-9C72-F84A-9810-216A2E16E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845" y="3756869"/>
            <a:ext cx="2540000" cy="431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D0E984-7311-E44D-BE1B-BDBCDA088E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177" y="4142605"/>
            <a:ext cx="6347661" cy="20581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7B5B94-55D1-7042-8A43-83ECE2DBE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869" y="3774357"/>
            <a:ext cx="2938276" cy="4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8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1DE5D-170C-594A-A3AA-22388824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6" y="21935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dirty="0"/>
              <a:t>Motivation: Columbus Crater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C16B1-2E87-1B4F-AFA2-95122EAA2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7626" y="1624384"/>
            <a:ext cx="5581374" cy="4738316"/>
          </a:xfrm>
        </p:spPr>
        <p:txBody>
          <a:bodyPr/>
          <a:lstStyle/>
          <a:p>
            <a:r>
              <a:rPr lang="en-US" dirty="0"/>
              <a:t>Continued exploration of Mars has led to a need to characterize the toxicity and habitability of the planet. </a:t>
            </a:r>
          </a:p>
          <a:p>
            <a:r>
              <a:rPr lang="en-US" dirty="0"/>
              <a:t>We have focused on Columbus Crater which contains a “Bathtub Ring” of hydrated minerals.</a:t>
            </a:r>
          </a:p>
          <a:p>
            <a:r>
              <a:rPr lang="en-US" dirty="0"/>
              <a:t>By mapping the distribution of these minerals, we can determine potentially toxic areas. 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229B014-4AFD-DF4F-BCA1-26D2058850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7171" y="262067"/>
            <a:ext cx="5064628" cy="3574256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6D5085-6983-D242-BDDD-84DFB375D5AC}"/>
              </a:ext>
            </a:extLst>
          </p:cNvPr>
          <p:cNvSpPr txBox="1"/>
          <p:nvPr/>
        </p:nvSpPr>
        <p:spPr>
          <a:xfrm>
            <a:off x="8392451" y="3923283"/>
            <a:ext cx="3469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complied from: NASA THEMIS and MOLA data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207764-11B6-1847-91E8-CC3720BE9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2" t="30879" r="34124" b="56535"/>
          <a:stretch/>
        </p:blipFill>
        <p:spPr>
          <a:xfrm rot="5400000">
            <a:off x="8334533" y="3794006"/>
            <a:ext cx="1859081" cy="32783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8AB6EF-5DEF-C644-B64B-B5CC7AAEE9C3}"/>
              </a:ext>
            </a:extLst>
          </p:cNvPr>
          <p:cNvSpPr txBox="1"/>
          <p:nvPr/>
        </p:nvSpPr>
        <p:spPr>
          <a:xfrm>
            <a:off x="7059441" y="6456085"/>
            <a:ext cx="45400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from: </a:t>
            </a:r>
            <a:r>
              <a:rPr lang="en-US" sz="1200" dirty="0" err="1"/>
              <a:t>MEx</a:t>
            </a:r>
            <a:r>
              <a:rPr lang="en-US" sz="1200" dirty="0"/>
              <a:t> HRSC (H0538_0000_DA4) Credit: ESA/DLR/FU Berlin</a:t>
            </a:r>
          </a:p>
          <a:p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E7CD7F-19EA-6843-9D41-B92AF2C0C0BE}"/>
              </a:ext>
            </a:extLst>
          </p:cNvPr>
          <p:cNvCxnSpPr/>
          <p:nvPr/>
        </p:nvCxnSpPr>
        <p:spPr>
          <a:xfrm>
            <a:off x="7637619" y="4304515"/>
            <a:ext cx="1168400" cy="1062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D4CFD34-37B9-B24F-84D4-A9232E9598C8}"/>
              </a:ext>
            </a:extLst>
          </p:cNvPr>
          <p:cNvSpPr txBox="1"/>
          <p:nvPr/>
        </p:nvSpPr>
        <p:spPr>
          <a:xfrm>
            <a:off x="6505560" y="3985305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“Bathtub Ring”</a:t>
            </a:r>
          </a:p>
        </p:txBody>
      </p:sp>
    </p:spTree>
    <p:extLst>
      <p:ext uri="{BB962C8B-B14F-4D97-AF65-F5344CB8AC3E}">
        <p14:creationId xmlns:p14="http://schemas.microsoft.com/office/powerpoint/2010/main" val="70488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D8D8-2C6F-4540-846F-AE0A02837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17" y="219351"/>
            <a:ext cx="1150737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Data: Compact Reconnaissance Imaging Spectrometer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EF79880-DCB4-0545-8218-28A31951C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617" y="1302191"/>
            <a:ext cx="11507378" cy="2866019"/>
          </a:xfrm>
        </p:spPr>
        <p:txBody>
          <a:bodyPr>
            <a:normAutofit/>
          </a:bodyPr>
          <a:lstStyle/>
          <a:p>
            <a:pPr marL="231775" indent="-231775">
              <a:lnSpc>
                <a:spcPts val="3200"/>
              </a:lnSpc>
              <a:buFont typeface="Arial" charset="0"/>
              <a:buChar char="•"/>
            </a:pPr>
            <a:r>
              <a:rPr lang="en-US" dirty="0"/>
              <a:t>The Compact Reconnaissance Imaging Spectrometer for Mars (CRISM) collects visible and infrared spectra.</a:t>
            </a:r>
          </a:p>
          <a:p>
            <a:pPr marL="231775" indent="-231775">
              <a:lnSpc>
                <a:spcPts val="3200"/>
              </a:lnSpc>
              <a:buFont typeface="Arial" charset="0"/>
              <a:buChar char="•"/>
            </a:pPr>
            <a:r>
              <a:rPr lang="en-US" dirty="0"/>
              <a:t>For each pixel of a CRISM image, there is a corresponding spectra in the wavelength range from 0.362-3.92 microns. </a:t>
            </a:r>
          </a:p>
          <a:p>
            <a:pPr marL="231775" indent="-231775">
              <a:lnSpc>
                <a:spcPts val="3200"/>
              </a:lnSpc>
              <a:buFont typeface="Arial" charset="0"/>
              <a:buChar char="•"/>
            </a:pPr>
            <a:r>
              <a:rPr lang="en-US" dirty="0"/>
              <a:t>Using the near-infrared spectra, we can start to distinguish minerals in the salt ring of Columbus Crater.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D7EB07-AE59-1F41-B734-5A8DE6A1C38F}"/>
              </a:ext>
            </a:extLst>
          </p:cNvPr>
          <p:cNvSpPr txBox="1"/>
          <p:nvPr/>
        </p:nvSpPr>
        <p:spPr>
          <a:xfrm>
            <a:off x="4819420" y="11004617"/>
            <a:ext cx="767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Image from: </a:t>
            </a:r>
            <a:r>
              <a:rPr lang="en-US" sz="1800" dirty="0" err="1"/>
              <a:t>MEx</a:t>
            </a:r>
            <a:r>
              <a:rPr lang="en-US" sz="1800" dirty="0"/>
              <a:t> HRSC (H0538_0000_DA4) Credit: ESA/DLR/FU Berlin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8B4E82-88B4-7B47-B0FD-57D9136ECB9B}"/>
              </a:ext>
            </a:extLst>
          </p:cNvPr>
          <p:cNvSpPr txBox="1"/>
          <p:nvPr/>
        </p:nvSpPr>
        <p:spPr>
          <a:xfrm>
            <a:off x="4971820" y="11157017"/>
            <a:ext cx="767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Image from: </a:t>
            </a:r>
            <a:r>
              <a:rPr lang="en-US" sz="1800" dirty="0" err="1"/>
              <a:t>MEx</a:t>
            </a:r>
            <a:r>
              <a:rPr lang="en-US" sz="1800" dirty="0"/>
              <a:t> HRSC (H0538_0000_DA4) Credit: ESA/DLR/FU Berlin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F26F4-D18C-B54D-99D5-479D21399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82" y="4168210"/>
            <a:ext cx="11724648" cy="2329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3B8F12-A28B-6947-9D35-B1ABB265449C}"/>
              </a:ext>
            </a:extLst>
          </p:cNvPr>
          <p:cNvSpPr txBox="1"/>
          <p:nvPr/>
        </p:nvSpPr>
        <p:spPr>
          <a:xfrm>
            <a:off x="9068793" y="6498108"/>
            <a:ext cx="27258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Image From: Hanley et al, LPSC (2017)</a:t>
            </a:r>
          </a:p>
        </p:txBody>
      </p:sp>
    </p:spTree>
    <p:extLst>
      <p:ext uri="{BB962C8B-B14F-4D97-AF65-F5344CB8AC3E}">
        <p14:creationId xmlns:p14="http://schemas.microsoft.com/office/powerpoint/2010/main" val="3171798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2B130-32B8-9841-921B-B725C6867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13" y="249378"/>
            <a:ext cx="10515600" cy="1325563"/>
          </a:xfrm>
        </p:spPr>
        <p:txBody>
          <a:bodyPr/>
          <a:lstStyle/>
          <a:p>
            <a:r>
              <a:rPr lang="en-US" dirty="0"/>
              <a:t>Making the Distinction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228D3-B086-8642-98D7-D25680885C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5131" y="1574941"/>
            <a:ext cx="5181600" cy="4351338"/>
          </a:xfrm>
        </p:spPr>
        <p:txBody>
          <a:bodyPr/>
          <a:lstStyle/>
          <a:p>
            <a:r>
              <a:rPr lang="en-US" dirty="0"/>
              <a:t>Laboratory spectra from Hanley </a:t>
            </a:r>
            <a:r>
              <a:rPr lang="en-US" i="1" dirty="0"/>
              <a:t>et al. </a:t>
            </a:r>
            <a:r>
              <a:rPr lang="en-US" dirty="0"/>
              <a:t>[2015] show bands for magnesium perchlorate hexahydrate at 2.12 µm and 2.20 µm that are unique, but a result of some unknown cause.</a:t>
            </a:r>
          </a:p>
          <a:p>
            <a:r>
              <a:rPr lang="en-US" dirty="0"/>
              <a:t>Could finding possible causes of these absorptions be the key to making the distinction? 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FC26CD-D265-1C4A-B0EA-9C4E8F88ED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2670" y="1574941"/>
            <a:ext cx="5181600" cy="3753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1CF53D-4F0E-F847-91B3-CFB97525607F}"/>
              </a:ext>
            </a:extLst>
          </p:cNvPr>
          <p:cNvSpPr txBox="1"/>
          <p:nvPr/>
        </p:nvSpPr>
        <p:spPr>
          <a:xfrm>
            <a:off x="8001000" y="5328682"/>
            <a:ext cx="3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from: Hanley et al., JGR (2015)</a:t>
            </a:r>
          </a:p>
        </p:txBody>
      </p:sp>
    </p:spTree>
    <p:extLst>
      <p:ext uri="{BB962C8B-B14F-4D97-AF65-F5344CB8AC3E}">
        <p14:creationId xmlns:p14="http://schemas.microsoft.com/office/powerpoint/2010/main" val="2096451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49D5-A1AB-BB43-8A7D-026966811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6" y="254047"/>
            <a:ext cx="10515600" cy="1325563"/>
          </a:xfrm>
        </p:spPr>
        <p:txBody>
          <a:bodyPr/>
          <a:lstStyle/>
          <a:p>
            <a:r>
              <a:rPr lang="en-US" dirty="0"/>
              <a:t>Spectral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0585-690E-CA49-8069-FF8101FC8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3938" y="5185457"/>
            <a:ext cx="10129288" cy="119902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Due to the structural similarities, the infrared spectra are very similar. </a:t>
            </a:r>
          </a:p>
          <a:p>
            <a:r>
              <a:rPr lang="en-US" dirty="0"/>
              <a:t>Making this determination is crucial, as perchlorates can be toxic, especially to humans, and cause a much lower freezing point depression of water.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06D6D2-23CA-264F-BE60-D8F2D8EE8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414" y="1574761"/>
            <a:ext cx="3465558" cy="24597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36469E-D24C-E844-AB1B-EF15EB30C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26" y="1579610"/>
            <a:ext cx="2976195" cy="24548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318F0DA-68BD-0C4F-936B-EC0BA182E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249" y="1574761"/>
            <a:ext cx="3539736" cy="24597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AB33DD-D497-F549-873E-3F83D8A1AD40}"/>
              </a:ext>
            </a:extLst>
          </p:cNvPr>
          <p:cNvSpPr txBox="1"/>
          <p:nvPr/>
        </p:nvSpPr>
        <p:spPr>
          <a:xfrm>
            <a:off x="8036610" y="4090063"/>
            <a:ext cx="3697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Magnesium perchlorate hexahydrate </a:t>
            </a:r>
          </a:p>
          <a:p>
            <a:pPr algn="ctr"/>
            <a:r>
              <a:rPr lang="en-US" dirty="0"/>
              <a:t>(Mg(ClO</a:t>
            </a:r>
            <a:r>
              <a:rPr lang="en-US" baseline="-25000" dirty="0"/>
              <a:t>4</a:t>
            </a:r>
            <a:r>
              <a:rPr lang="en-US" dirty="0"/>
              <a:t>)</a:t>
            </a:r>
            <a:r>
              <a:rPr lang="en-US" baseline="-25000" dirty="0"/>
              <a:t>2</a:t>
            </a:r>
            <a:r>
              <a:rPr lang="en-US" dirty="0"/>
              <a:t>⋅6H</a:t>
            </a:r>
            <a:r>
              <a:rPr lang="en-US" baseline="-25000" dirty="0"/>
              <a:t>2</a:t>
            </a:r>
            <a:r>
              <a:rPr lang="en-US" dirty="0"/>
              <a:t>O)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AA8A83-83A2-0B48-98B2-5C11E64F2C52}"/>
              </a:ext>
            </a:extLst>
          </p:cNvPr>
          <p:cNvSpPr txBox="1"/>
          <p:nvPr/>
        </p:nvSpPr>
        <p:spPr>
          <a:xfrm>
            <a:off x="4266425" y="4105325"/>
            <a:ext cx="2757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Hexahydrite (MgSO</a:t>
            </a:r>
            <a:r>
              <a:rPr lang="en-US" baseline="-25000" dirty="0"/>
              <a:t>4</a:t>
            </a:r>
            <a:r>
              <a:rPr lang="en-US" dirty="0"/>
              <a:t>⋅6H</a:t>
            </a:r>
            <a:r>
              <a:rPr lang="en-US" baseline="-25000" dirty="0"/>
              <a:t>2</a:t>
            </a:r>
            <a:r>
              <a:rPr lang="en-US" dirty="0"/>
              <a:t>O)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557881-6991-8248-9CBF-19F781D9B98E}"/>
              </a:ext>
            </a:extLst>
          </p:cNvPr>
          <p:cNvSpPr txBox="1"/>
          <p:nvPr/>
        </p:nvSpPr>
        <p:spPr>
          <a:xfrm>
            <a:off x="665744" y="4105325"/>
            <a:ext cx="241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Bischofite (MgCl</a:t>
            </a:r>
            <a:r>
              <a:rPr lang="en-US" baseline="-25000" dirty="0"/>
              <a:t>2</a:t>
            </a:r>
            <a:r>
              <a:rPr lang="en-US" dirty="0"/>
              <a:t>⋅6H</a:t>
            </a:r>
            <a:r>
              <a:rPr lang="en-US" baseline="-25000" dirty="0"/>
              <a:t>2</a:t>
            </a:r>
            <a:r>
              <a:rPr lang="en-US" dirty="0"/>
              <a:t>O)</a:t>
            </a:r>
          </a:p>
        </p:txBody>
      </p:sp>
    </p:spTree>
    <p:extLst>
      <p:ext uri="{BB962C8B-B14F-4D97-AF65-F5344CB8AC3E}">
        <p14:creationId xmlns:p14="http://schemas.microsoft.com/office/powerpoint/2010/main" val="2423078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E64D-5275-EA4A-8E44-706926813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62" y="39768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Methods: Density Functional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527A4-D0BF-F347-8738-DAABF4F2E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362" y="1789646"/>
            <a:ext cx="10515600" cy="2423257"/>
          </a:xfrm>
        </p:spPr>
        <p:txBody>
          <a:bodyPr>
            <a:normAutofit fontScale="92500"/>
          </a:bodyPr>
          <a:lstStyle/>
          <a:p>
            <a:pPr>
              <a:lnSpc>
                <a:spcPts val="3200"/>
              </a:lnSpc>
            </a:pPr>
            <a:r>
              <a:rPr lang="en-US" dirty="0"/>
              <a:t>The electronic wave function is constructed with the 6-31G basis set, which represents core atomic orbitals by one set of Gaussian functions and valence atomic orbitals by two sets of Gaussian functions. </a:t>
            </a:r>
          </a:p>
          <a:p>
            <a:pPr>
              <a:lnSpc>
                <a:spcPts val="3200"/>
              </a:lnSpc>
            </a:pPr>
            <a:r>
              <a:rPr lang="en-US" dirty="0">
                <a:ea typeface="Arial" charset="0"/>
                <a:cs typeface="Arial" charset="0"/>
              </a:rPr>
              <a:t>We use cam-B3LYP, a hybrid functional of Hartree-Fock exchange and DFT correlation exchange with a s</a:t>
            </a:r>
            <a:r>
              <a:rPr lang="en-US" dirty="0"/>
              <a:t>plit-valence basis set, 6-31G.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D1981E-2F3B-8E47-8525-47302BD70FFE}"/>
                  </a:ext>
                </a:extLst>
              </p:cNvPr>
              <p:cNvSpPr txBox="1"/>
              <p:nvPr/>
            </p:nvSpPr>
            <p:spPr>
              <a:xfrm>
                <a:off x="666086" y="21032710"/>
                <a:ext cx="6057900" cy="67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5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p>
                          <m:r>
                            <a:rPr lang="en-US" sz="3500" b="0" i="1" smtClean="0">
                              <a:latin typeface="Cambria Math" charset="0"/>
                            </a:rPr>
                            <m:t>𝐷𝐹𝑇</m:t>
                          </m:r>
                        </m:sup>
                      </m:sSup>
                      <m:r>
                        <a:rPr lang="en-US" sz="3500" b="0" i="1" smtClean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r>
                        <a:rPr lang="en-US" sz="3500" b="0" i="1" smtClean="0"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charset="0"/>
                            </a:rPr>
                            <m:t>𝑉</m:t>
                          </m:r>
                        </m:sub>
                      </m:sSub>
                      <m:r>
                        <a:rPr lang="en-US" sz="3500" b="0" i="1" smtClean="0"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charset="0"/>
                            </a:rPr>
                            <m:t>𝐽</m:t>
                          </m:r>
                        </m:sub>
                      </m:sSub>
                      <m:r>
                        <a:rPr lang="en-US" sz="3500" b="0" i="1" smtClean="0"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D1981E-2F3B-8E47-8525-47302BD70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86" y="21032710"/>
                <a:ext cx="6057900" cy="679738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A9C694-D44A-7B40-AB67-94955746F032}"/>
                  </a:ext>
                </a:extLst>
              </p:cNvPr>
              <p:cNvSpPr txBox="1"/>
              <p:nvPr/>
            </p:nvSpPr>
            <p:spPr>
              <a:xfrm>
                <a:off x="818486" y="21185110"/>
                <a:ext cx="6057900" cy="67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5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p>
                          <m:r>
                            <a:rPr lang="en-US" sz="3500" b="0" i="1" smtClean="0">
                              <a:latin typeface="Cambria Math" charset="0"/>
                            </a:rPr>
                            <m:t>𝐷𝐹𝑇</m:t>
                          </m:r>
                        </m:sup>
                      </m:sSup>
                      <m:r>
                        <a:rPr lang="en-US" sz="3500" b="0" i="1" smtClean="0">
                          <a:latin typeface="Cambria Math" charset="0"/>
                        </a:rPr>
                        <m:t>= 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r>
                        <a:rPr lang="en-US" sz="3500" b="0" i="1" smtClean="0"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charset="0"/>
                            </a:rPr>
                            <m:t>𝑉</m:t>
                          </m:r>
                        </m:sub>
                      </m:sSub>
                      <m:r>
                        <a:rPr lang="en-US" sz="3500" b="0" i="1" smtClean="0"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charset="0"/>
                            </a:rPr>
                            <m:t>𝐽</m:t>
                          </m:r>
                        </m:sub>
                      </m:sSub>
                      <m:r>
                        <a:rPr lang="en-US" sz="3500" b="0" i="1" smtClean="0"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35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A9C694-D44A-7B40-AB67-94955746F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86" y="21185110"/>
                <a:ext cx="6057900" cy="679738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094C3E1D-60EE-B64E-B6BA-CA829D9CDBBA}"/>
              </a:ext>
            </a:extLst>
          </p:cNvPr>
          <p:cNvGrpSpPr/>
          <p:nvPr/>
        </p:nvGrpSpPr>
        <p:grpSpPr>
          <a:xfrm>
            <a:off x="398362" y="4212903"/>
            <a:ext cx="11120985" cy="2071772"/>
            <a:chOff x="151761" y="4337404"/>
            <a:chExt cx="11120985" cy="20717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733A86B-DAD6-A94D-9068-B802CC3E54C9}"/>
                    </a:ext>
                  </a:extLst>
                </p:cNvPr>
                <p:cNvSpPr/>
                <p:nvPr/>
              </p:nvSpPr>
              <p:spPr>
                <a:xfrm>
                  <a:off x="424814" y="4749065"/>
                  <a:ext cx="4647889" cy="5534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𝑉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𝐽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+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𝐶</m:t>
                          </m:r>
                        </m:sub>
                      </m:sSub>
                    </m:oMath>
                  </a14:m>
                  <a:r>
                    <a:rPr lang="en-US" sz="2800" dirty="0"/>
                    <a:t>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𝐸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𝐷𝐹𝑇</m:t>
                          </m:r>
                        </m:sup>
                      </m:sSup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733A86B-DAD6-A94D-9068-B802CC3E54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814" y="4749065"/>
                  <a:ext cx="4647889" cy="553421"/>
                </a:xfrm>
                <a:prstGeom prst="rect">
                  <a:avLst/>
                </a:prstGeom>
                <a:blipFill>
                  <a:blip r:embed="rId3"/>
                  <a:stretch>
                    <a:fillRect l="-545" t="-6667" b="-2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9C85B4-2038-C542-8790-012F459BDC0C}"/>
                </a:ext>
              </a:extLst>
            </p:cNvPr>
            <p:cNvSpPr txBox="1"/>
            <p:nvPr/>
          </p:nvSpPr>
          <p:spPr>
            <a:xfrm>
              <a:off x="151761" y="5543010"/>
              <a:ext cx="819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Kinetic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0B43B7-EF39-9D4C-A026-850B4AF34D72}"/>
                </a:ext>
              </a:extLst>
            </p:cNvPr>
            <p:cNvSpPr txBox="1"/>
            <p:nvPr/>
          </p:nvSpPr>
          <p:spPr>
            <a:xfrm>
              <a:off x="745296" y="5762845"/>
              <a:ext cx="1761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Electron-nuclear Potential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DD1D1A-9C2C-2141-86C6-5391D44D3D6C}"/>
                </a:ext>
              </a:extLst>
            </p:cNvPr>
            <p:cNvSpPr txBox="1"/>
            <p:nvPr/>
          </p:nvSpPr>
          <p:spPr>
            <a:xfrm>
              <a:off x="2335740" y="5610445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Coulomb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8F9BB2-509B-FD4B-8CF5-A6F22031BF83}"/>
                </a:ext>
              </a:extLst>
            </p:cNvPr>
            <p:cNvSpPr txBox="1"/>
            <p:nvPr/>
          </p:nvSpPr>
          <p:spPr>
            <a:xfrm>
              <a:off x="3310482" y="5515482"/>
              <a:ext cx="1243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Exchange/Correlation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3735ECA-AEE9-7341-88C5-D6A2E16C6E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971" y="5233689"/>
              <a:ext cx="122066" cy="3591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3D027B3-3981-4645-8660-6B502AEB36C7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1625830" y="5244685"/>
              <a:ext cx="0" cy="5181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3576690-6809-B942-88AD-21EAB0B8665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31902" y="5294983"/>
              <a:ext cx="204589" cy="3801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396C8E1-AD26-174B-BF69-E7248655FE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0482" y="5264077"/>
              <a:ext cx="264160" cy="2983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34E4991-8C35-E84A-ACC5-55673E2D9FA3}"/>
                    </a:ext>
                  </a:extLst>
                </p:cNvPr>
                <p:cNvSpPr txBox="1"/>
                <p:nvPr/>
              </p:nvSpPr>
              <p:spPr>
                <a:xfrm>
                  <a:off x="7748691" y="4337404"/>
                  <a:ext cx="2336800" cy="1642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den>
                            </m:f>
                          </m:e>
                        </m:rad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280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34E4991-8C35-E84A-ACC5-55673E2D9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8691" y="4337404"/>
                  <a:ext cx="2336800" cy="164237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2C6D974-D874-0649-B688-0A84D54FCF64}"/>
                </a:ext>
              </a:extLst>
            </p:cNvPr>
            <p:cNvCxnSpPr/>
            <p:nvPr/>
          </p:nvCxnSpPr>
          <p:spPr>
            <a:xfrm>
              <a:off x="4787900" y="5025775"/>
              <a:ext cx="5461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2D6C6D-4BFA-994F-A15E-B03200880384}"/>
                </a:ext>
              </a:extLst>
            </p:cNvPr>
            <p:cNvSpPr txBox="1"/>
            <p:nvPr/>
          </p:nvSpPr>
          <p:spPr>
            <a:xfrm>
              <a:off x="5412076" y="4527347"/>
              <a:ext cx="16866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Take the second derivative to calculate </a:t>
              </a:r>
              <a:r>
                <a:rPr lang="en-US" i="1" dirty="0"/>
                <a:t>k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E72AAE7-8268-1347-9872-A1F9FC33278A}"/>
                </a:ext>
              </a:extLst>
            </p:cNvPr>
            <p:cNvCxnSpPr>
              <a:stCxn id="21" idx="3"/>
            </p:cNvCxnSpPr>
            <p:nvPr/>
          </p:nvCxnSpPr>
          <p:spPr>
            <a:xfrm>
              <a:off x="7098697" y="4989012"/>
              <a:ext cx="7753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8EA181-B578-3744-87F2-665F6EE17A91}"/>
                </a:ext>
              </a:extLst>
            </p:cNvPr>
            <p:cNvSpPr txBox="1"/>
            <p:nvPr/>
          </p:nvSpPr>
          <p:spPr>
            <a:xfrm>
              <a:off x="9877437" y="4628164"/>
              <a:ext cx="13953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Predicted Vibrational Frequencies!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739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4B05C-2F1D-AF43-932D-E1E5363B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77B68-2144-7A4D-A7AA-157A86EFE432}"/>
              </a:ext>
            </a:extLst>
          </p:cNvPr>
          <p:cNvSpPr txBox="1"/>
          <p:nvPr/>
        </p:nvSpPr>
        <p:spPr>
          <a:xfrm>
            <a:off x="0" y="4352544"/>
            <a:ext cx="4778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Magnesium perchlorate </a:t>
            </a:r>
          </a:p>
          <a:p>
            <a:pPr algn="ctr"/>
            <a:r>
              <a:rPr lang="en-US" sz="2800" dirty="0"/>
              <a:t>hexahydrate </a:t>
            </a:r>
          </a:p>
          <a:p>
            <a:pPr algn="ctr"/>
            <a:r>
              <a:rPr lang="en-US" sz="2800" dirty="0"/>
              <a:t>(MgClO</a:t>
            </a:r>
            <a:r>
              <a:rPr lang="en-US" sz="2800" baseline="-25000" dirty="0"/>
              <a:t>4</a:t>
            </a:r>
            <a:r>
              <a:rPr lang="en-US" sz="2800" b="1" dirty="0"/>
              <a:t> ⋅ </a:t>
            </a:r>
            <a:r>
              <a:rPr lang="en-US" sz="2800" dirty="0"/>
              <a:t>6H</a:t>
            </a:r>
            <a:r>
              <a:rPr lang="en-US" sz="2800" baseline="-25000" dirty="0"/>
              <a:t>2</a:t>
            </a:r>
            <a:r>
              <a:rPr lang="en-US" sz="2800" dirty="0"/>
              <a:t>O)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33B4A1-DBA1-AC43-8D69-1324C86473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140306"/>
              </p:ext>
            </p:extLst>
          </p:nvPr>
        </p:nvGraphicFramePr>
        <p:xfrm>
          <a:off x="4876586" y="457683"/>
          <a:ext cx="6932524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014">
                  <a:extLst>
                    <a:ext uri="{9D8B030D-6E8A-4147-A177-3AD203B41FA5}">
                      <a16:colId xmlns:a16="http://schemas.microsoft.com/office/drawing/2014/main" val="767692407"/>
                    </a:ext>
                  </a:extLst>
                </a:gridCol>
                <a:gridCol w="2696298">
                  <a:extLst>
                    <a:ext uri="{9D8B030D-6E8A-4147-A177-3AD203B41FA5}">
                      <a16:colId xmlns:a16="http://schemas.microsoft.com/office/drawing/2014/main" val="4152279024"/>
                    </a:ext>
                  </a:extLst>
                </a:gridCol>
                <a:gridCol w="2280212">
                  <a:extLst>
                    <a:ext uri="{9D8B030D-6E8A-4147-A177-3AD203B41FA5}">
                      <a16:colId xmlns:a16="http://schemas.microsoft.com/office/drawing/2014/main" val="1846470073"/>
                    </a:ext>
                  </a:extLst>
                </a:gridCol>
              </a:tblGrid>
              <a:tr h="7805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Fundamental Vibrational Mode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Stretch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Computational Frequency (µm)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4944031"/>
                  </a:ext>
                </a:extLst>
              </a:tr>
              <a:tr h="745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𝛎</a:t>
                      </a:r>
                      <a:r>
                        <a:rPr lang="en-US" sz="2400" baseline="-25000" dirty="0" err="1"/>
                        <a:t>asy</a:t>
                      </a:r>
                      <a:r>
                        <a:rPr lang="en-US" sz="2400" baseline="-25000" dirty="0"/>
                        <a:t>(H2O)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Asymmetric Water Stretch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2764067"/>
                  </a:ext>
                </a:extLst>
              </a:tr>
              <a:tr h="7457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𝛎</a:t>
                      </a:r>
                      <a:r>
                        <a:rPr lang="en-US" sz="2400" baseline="-25000" dirty="0"/>
                        <a:t>sys(H2O)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Symmetric Water Stretch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3351696"/>
                  </a:ext>
                </a:extLst>
              </a:tr>
              <a:tr h="7457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𝛎</a:t>
                      </a:r>
                      <a:r>
                        <a:rPr lang="en-US" sz="2400" baseline="-25000" dirty="0" err="1"/>
                        <a:t>syb</a:t>
                      </a:r>
                      <a:r>
                        <a:rPr lang="en-US" sz="2400" baseline="-25000" dirty="0"/>
                        <a:t>(H2O)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Symmetric Water Bend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5.94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3502903"/>
                  </a:ext>
                </a:extLst>
              </a:tr>
              <a:tr h="7457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𝛎</a:t>
                      </a:r>
                      <a:r>
                        <a:rPr lang="en-US" sz="2400" baseline="-25000" dirty="0" err="1"/>
                        <a:t>asy</a:t>
                      </a:r>
                      <a:r>
                        <a:rPr lang="en-US" sz="2400" baseline="-25000" dirty="0"/>
                        <a:t>(ClO4)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Asymmetric Perchlorate Stretch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7.42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1488239"/>
                  </a:ext>
                </a:extLst>
              </a:tr>
              <a:tr h="7457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𝛎</a:t>
                      </a:r>
                      <a:r>
                        <a:rPr lang="en-US" sz="2400" baseline="-25000" dirty="0"/>
                        <a:t>sys(ClO4)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Symmetric Perchlorate Stretch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8.99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8283"/>
                  </a:ext>
                </a:extLst>
              </a:tr>
              <a:tr h="7457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𝛎</a:t>
                      </a:r>
                      <a:r>
                        <a:rPr lang="en-US" sz="2400" baseline="-25000" dirty="0" err="1"/>
                        <a:t>asb</a:t>
                      </a:r>
                      <a:r>
                        <a:rPr lang="en-US" sz="2400" baseline="-25000" dirty="0"/>
                        <a:t>(H2O)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Asymmetric Water Bend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852232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99DD974-42D7-8F40-877B-E2888D1E4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74" y="1358258"/>
            <a:ext cx="4399297" cy="29942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7F6E4E-56DA-A045-8B08-5A221416E5E0}"/>
              </a:ext>
            </a:extLst>
          </p:cNvPr>
          <p:cNvSpPr/>
          <p:nvPr/>
        </p:nvSpPr>
        <p:spPr>
          <a:xfrm>
            <a:off x="4876586" y="4112260"/>
            <a:ext cx="6932524" cy="2471903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7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386BD-07DC-8347-A5BA-510B2EA1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87" y="245419"/>
            <a:ext cx="10515600" cy="1325563"/>
          </a:xfrm>
        </p:spPr>
        <p:txBody>
          <a:bodyPr/>
          <a:lstStyle/>
          <a:p>
            <a:r>
              <a:rPr lang="en-US" dirty="0"/>
              <a:t>Computing Overtones and/or Combinations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29E88-4915-E94D-A773-02CFD8932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86" y="1570982"/>
            <a:ext cx="5945691" cy="5020318"/>
          </a:xfrm>
        </p:spPr>
        <p:txBody>
          <a:bodyPr>
            <a:normAutofit/>
          </a:bodyPr>
          <a:lstStyle/>
          <a:p>
            <a:r>
              <a:rPr lang="en-US" sz="2600" dirty="0"/>
              <a:t>Overtone: Multiples of a fundamental vibrational mode</a:t>
            </a:r>
          </a:p>
          <a:p>
            <a:r>
              <a:rPr lang="en-US" sz="2600" dirty="0"/>
              <a:t>Combination: Sum of fundamental vibrational modes and/or overtone bands</a:t>
            </a:r>
          </a:p>
          <a:p>
            <a:r>
              <a:rPr lang="en-US" sz="2600" dirty="0"/>
              <a:t>Using the fundamental modes that were calculated, possibilities for the 2.12 µm and 2.20 µm bands are as follows:</a:t>
            </a:r>
            <a:r>
              <a:rPr lang="en-US" sz="2500" dirty="0"/>
              <a:t> </a:t>
            </a:r>
          </a:p>
          <a:p>
            <a:pPr marL="656243" lvl="1" indent="-231775">
              <a:lnSpc>
                <a:spcPts val="3200"/>
              </a:lnSpc>
            </a:pPr>
            <a:r>
              <a:rPr lang="en-US" dirty="0"/>
              <a:t>𝛎 </a:t>
            </a:r>
            <a:r>
              <a:rPr lang="en-US" baseline="-25000" dirty="0"/>
              <a:t>sys(H2O) </a:t>
            </a:r>
            <a:r>
              <a:rPr lang="en-US" dirty="0"/>
              <a:t>+ 𝛎 </a:t>
            </a:r>
            <a:r>
              <a:rPr lang="en-US" baseline="-25000" dirty="0"/>
              <a:t>sys(ClO4) </a:t>
            </a:r>
            <a:r>
              <a:rPr lang="en-US" dirty="0"/>
              <a:t>= 2.00 µm</a:t>
            </a:r>
          </a:p>
          <a:p>
            <a:pPr marL="656243" lvl="1" indent="-231775">
              <a:lnSpc>
                <a:spcPts val="3200"/>
              </a:lnSpc>
            </a:pPr>
            <a:r>
              <a:rPr lang="en-US" dirty="0"/>
              <a:t>𝛎</a:t>
            </a:r>
            <a:r>
              <a:rPr lang="en-US" baseline="-25000" dirty="0" err="1"/>
              <a:t>asy</a:t>
            </a:r>
            <a:r>
              <a:rPr lang="en-US" baseline="-25000" dirty="0"/>
              <a:t>(ClO4) </a:t>
            </a:r>
            <a:r>
              <a:rPr lang="en-US" dirty="0"/>
              <a:t>+2(𝛎</a:t>
            </a:r>
            <a:r>
              <a:rPr lang="en-US" baseline="-25000" dirty="0"/>
              <a:t>sys (ClO4)</a:t>
            </a:r>
            <a:r>
              <a:rPr lang="en-US" dirty="0"/>
              <a:t>)+ 𝛎</a:t>
            </a:r>
            <a:r>
              <a:rPr lang="en-US" baseline="-25000" dirty="0" err="1"/>
              <a:t>asb</a:t>
            </a:r>
            <a:r>
              <a:rPr lang="en-US" baseline="-25000" dirty="0"/>
              <a:t>(H2O) </a:t>
            </a:r>
            <a:r>
              <a:rPr lang="en-US" dirty="0"/>
              <a:t>= 2.11 µm</a:t>
            </a:r>
          </a:p>
          <a:p>
            <a:pPr marL="656243" lvl="1" indent="-231775">
              <a:lnSpc>
                <a:spcPts val="3200"/>
              </a:lnSpc>
            </a:pPr>
            <a:r>
              <a:rPr lang="en-US" dirty="0"/>
              <a:t>2(𝛎</a:t>
            </a:r>
            <a:r>
              <a:rPr lang="en-US" baseline="-25000" dirty="0" err="1"/>
              <a:t>asy</a:t>
            </a:r>
            <a:r>
              <a:rPr lang="en-US" baseline="-25000" dirty="0"/>
              <a:t>(ClO4)</a:t>
            </a:r>
            <a:r>
              <a:rPr lang="en-US" dirty="0"/>
              <a:t>)+ 𝛎</a:t>
            </a:r>
            <a:r>
              <a:rPr lang="en-US" baseline="-25000" dirty="0"/>
              <a:t>sys(ClO4)</a:t>
            </a:r>
            <a:r>
              <a:rPr lang="en-US" dirty="0"/>
              <a:t>+ 𝛎</a:t>
            </a:r>
            <a:r>
              <a:rPr lang="en-US" baseline="-25000" dirty="0"/>
              <a:t> </a:t>
            </a:r>
            <a:r>
              <a:rPr lang="en-US" baseline="-25000" dirty="0" err="1"/>
              <a:t>asb</a:t>
            </a:r>
            <a:r>
              <a:rPr lang="en-US" baseline="-25000" dirty="0"/>
              <a:t>(H2O) </a:t>
            </a:r>
            <a:r>
              <a:rPr lang="en-US" dirty="0"/>
              <a:t>= 2.27 µm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D61F6-1F70-F943-85BA-BC0B2542C25E}"/>
              </a:ext>
            </a:extLst>
          </p:cNvPr>
          <p:cNvSpPr txBox="1"/>
          <p:nvPr/>
        </p:nvSpPr>
        <p:spPr>
          <a:xfrm>
            <a:off x="29047309" y="18246468"/>
            <a:ext cx="10073912" cy="1707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Possible combinations are: </a:t>
            </a:r>
          </a:p>
          <a:p>
            <a:pPr marL="656243" lvl="1" indent="-2317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𝛎 </a:t>
            </a:r>
            <a:r>
              <a:rPr lang="en-US" sz="2600" baseline="-25000" dirty="0"/>
              <a:t>symmetric (H2O) </a:t>
            </a:r>
            <a:r>
              <a:rPr lang="en-US" sz="2600" dirty="0"/>
              <a:t>+ 𝛎 </a:t>
            </a:r>
            <a:r>
              <a:rPr lang="en-US" sz="2600" baseline="-25000" dirty="0"/>
              <a:t>symmetric (ClO4) </a:t>
            </a:r>
            <a:r>
              <a:rPr lang="en-US" sz="2600" dirty="0"/>
              <a:t>= 2.00 µm</a:t>
            </a:r>
          </a:p>
          <a:p>
            <a:pPr marL="656243" lvl="1" indent="-2317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𝛎 </a:t>
            </a:r>
            <a:r>
              <a:rPr lang="en-US" sz="2600" baseline="-25000" dirty="0"/>
              <a:t>asymmetric (ClO4) </a:t>
            </a:r>
            <a:r>
              <a:rPr lang="en-US" sz="2600" dirty="0"/>
              <a:t>+2(𝛎 </a:t>
            </a:r>
            <a:r>
              <a:rPr lang="en-US" sz="2600" baseline="-25000" dirty="0"/>
              <a:t>symmetric (ClO4)</a:t>
            </a:r>
            <a:r>
              <a:rPr lang="en-US" sz="2600" dirty="0"/>
              <a:t>)+ 𝛎 </a:t>
            </a:r>
            <a:r>
              <a:rPr lang="en-US" sz="2600" baseline="-25000" dirty="0"/>
              <a:t>asymmetric bend(H2O) </a:t>
            </a:r>
            <a:r>
              <a:rPr lang="en-US" sz="2600" dirty="0"/>
              <a:t>= 2.11 µm</a:t>
            </a:r>
          </a:p>
          <a:p>
            <a:pPr marL="656243" lvl="1" indent="-2317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2(𝛎 </a:t>
            </a:r>
            <a:r>
              <a:rPr lang="en-US" sz="2600" baseline="-25000" dirty="0"/>
              <a:t>asymmetric (ClO4)</a:t>
            </a:r>
            <a:r>
              <a:rPr lang="en-US" sz="2600" dirty="0"/>
              <a:t>)+ 𝛎 </a:t>
            </a:r>
            <a:r>
              <a:rPr lang="en-US" sz="2600" baseline="-25000" dirty="0"/>
              <a:t>symmetric (ClO4)</a:t>
            </a:r>
            <a:r>
              <a:rPr lang="en-US" sz="2600" dirty="0"/>
              <a:t>+ 𝛎 </a:t>
            </a:r>
            <a:r>
              <a:rPr lang="en-US" sz="2600" baseline="-25000" dirty="0"/>
              <a:t>asymmetric bend(H2O) </a:t>
            </a:r>
            <a:r>
              <a:rPr lang="en-US" sz="2600" dirty="0"/>
              <a:t>= 2.27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4850B-14C8-DB45-9EAD-275EEFFB8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177" y="1570982"/>
            <a:ext cx="5977261" cy="4378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0EEE54-DE2A-9F46-9A82-5953C758E3A5}"/>
              </a:ext>
            </a:extLst>
          </p:cNvPr>
          <p:cNvSpPr txBox="1"/>
          <p:nvPr/>
        </p:nvSpPr>
        <p:spPr>
          <a:xfrm>
            <a:off x="8385438" y="5949387"/>
            <a:ext cx="3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from: Hanley et al., JGR (2015)</a:t>
            </a:r>
          </a:p>
        </p:txBody>
      </p:sp>
    </p:spTree>
    <p:extLst>
      <p:ext uri="{BB962C8B-B14F-4D97-AF65-F5344CB8AC3E}">
        <p14:creationId xmlns:p14="http://schemas.microsoft.com/office/powerpoint/2010/main" val="809039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386BD-07DC-8347-A5BA-510B2EA1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86" y="385119"/>
            <a:ext cx="10515600" cy="986481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BD61F6-1F70-F943-85BA-BC0B2542C25E}"/>
              </a:ext>
            </a:extLst>
          </p:cNvPr>
          <p:cNvSpPr txBox="1"/>
          <p:nvPr/>
        </p:nvSpPr>
        <p:spPr>
          <a:xfrm>
            <a:off x="29047309" y="18246468"/>
            <a:ext cx="10073912" cy="1707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Possible combinations are: </a:t>
            </a:r>
          </a:p>
          <a:p>
            <a:pPr marL="656243" lvl="1" indent="-2317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𝛎 </a:t>
            </a:r>
            <a:r>
              <a:rPr lang="en-US" sz="2600" baseline="-25000" dirty="0"/>
              <a:t>symmetric (H2O) </a:t>
            </a:r>
            <a:r>
              <a:rPr lang="en-US" sz="2600" dirty="0"/>
              <a:t>+ 𝛎 </a:t>
            </a:r>
            <a:r>
              <a:rPr lang="en-US" sz="2600" baseline="-25000" dirty="0"/>
              <a:t>symmetric (ClO4) </a:t>
            </a:r>
            <a:r>
              <a:rPr lang="en-US" sz="2600" dirty="0"/>
              <a:t>= 2.00 µm</a:t>
            </a:r>
          </a:p>
          <a:p>
            <a:pPr marL="656243" lvl="1" indent="-2317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𝛎 </a:t>
            </a:r>
            <a:r>
              <a:rPr lang="en-US" sz="2600" baseline="-25000" dirty="0"/>
              <a:t>asymmetric (ClO4) </a:t>
            </a:r>
            <a:r>
              <a:rPr lang="en-US" sz="2600" dirty="0"/>
              <a:t>+2(𝛎 </a:t>
            </a:r>
            <a:r>
              <a:rPr lang="en-US" sz="2600" baseline="-25000" dirty="0"/>
              <a:t>symmetric (ClO4)</a:t>
            </a:r>
            <a:r>
              <a:rPr lang="en-US" sz="2600" dirty="0"/>
              <a:t>)+ 𝛎 </a:t>
            </a:r>
            <a:r>
              <a:rPr lang="en-US" sz="2600" baseline="-25000" dirty="0"/>
              <a:t>asymmetric bend(H2O) </a:t>
            </a:r>
            <a:r>
              <a:rPr lang="en-US" sz="2600" dirty="0"/>
              <a:t>= 2.11 µm</a:t>
            </a:r>
          </a:p>
          <a:p>
            <a:pPr marL="656243" lvl="1" indent="-2317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sz="2600" dirty="0"/>
              <a:t>2(𝛎 </a:t>
            </a:r>
            <a:r>
              <a:rPr lang="en-US" sz="2600" baseline="-25000" dirty="0"/>
              <a:t>asymmetric (ClO4)</a:t>
            </a:r>
            <a:r>
              <a:rPr lang="en-US" sz="2600" dirty="0"/>
              <a:t>)+ 𝛎 </a:t>
            </a:r>
            <a:r>
              <a:rPr lang="en-US" sz="2600" baseline="-25000" dirty="0"/>
              <a:t>symmetric (ClO4)</a:t>
            </a:r>
            <a:r>
              <a:rPr lang="en-US" sz="2600" dirty="0"/>
              <a:t>+ 𝛎 </a:t>
            </a:r>
            <a:r>
              <a:rPr lang="en-US" sz="2600" baseline="-25000" dirty="0"/>
              <a:t>asymmetric bend(H2O) </a:t>
            </a:r>
            <a:r>
              <a:rPr lang="en-US" sz="2600" dirty="0"/>
              <a:t>= 2.27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4850B-14C8-DB45-9EAD-275EEFFB8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177" y="1570982"/>
            <a:ext cx="5977261" cy="4378405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4332528-FF83-FF42-A1D2-82E9C2F4A81B}"/>
              </a:ext>
            </a:extLst>
          </p:cNvPr>
          <p:cNvSpPr txBox="1">
            <a:spLocks/>
          </p:cNvSpPr>
          <p:nvPr/>
        </p:nvSpPr>
        <p:spPr>
          <a:xfrm>
            <a:off x="386786" y="1586516"/>
            <a:ext cx="5531413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>
              <a:buFont typeface="Arial" charset="0"/>
              <a:buChar char="•"/>
            </a:pPr>
            <a:r>
              <a:rPr lang="en-US" dirty="0"/>
              <a:t>Our method is working!</a:t>
            </a:r>
          </a:p>
          <a:p>
            <a:pPr marL="231775" indent="-231775">
              <a:buFont typeface="Arial" charset="0"/>
              <a:buChar char="•"/>
            </a:pPr>
            <a:r>
              <a:rPr lang="en-US" dirty="0"/>
              <a:t>Identifying the fundamental modes of magnesium perchlorate hexahydrate, has provided us with a basis for calculating overtones.</a:t>
            </a:r>
          </a:p>
          <a:p>
            <a:pPr marL="231775" indent="-231775">
              <a:buFont typeface="Arial" charset="0"/>
              <a:buChar char="•"/>
            </a:pPr>
            <a:r>
              <a:rPr lang="en-US" dirty="0"/>
              <a:t>Results from these computations have enabled us to assign fundamental vibrations of commonly found stable salts on Mars.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A980A-54FC-544B-8653-E31913778180}"/>
              </a:ext>
            </a:extLst>
          </p:cNvPr>
          <p:cNvSpPr txBox="1"/>
          <p:nvPr/>
        </p:nvSpPr>
        <p:spPr>
          <a:xfrm>
            <a:off x="8385438" y="5937854"/>
            <a:ext cx="3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from: Hanley et al., JGR (2015)</a:t>
            </a:r>
          </a:p>
        </p:txBody>
      </p:sp>
    </p:spTree>
    <p:extLst>
      <p:ext uri="{BB962C8B-B14F-4D97-AF65-F5344CB8AC3E}">
        <p14:creationId xmlns:p14="http://schemas.microsoft.com/office/powerpoint/2010/main" val="2962621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23440</TotalTime>
  <Words>1031</Words>
  <Application>Microsoft Office PowerPoint</Application>
  <PresentationFormat>Widescreen</PresentationFormat>
  <Paragraphs>191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Times New Roman</vt:lpstr>
      <vt:lpstr>Office Theme</vt:lpstr>
      <vt:lpstr>Understanding Chlorine Salt Spectra Through Computational Methods  with Implications for Martian Geochemistry</vt:lpstr>
      <vt:lpstr>Motivation: Columbus Crater</vt:lpstr>
      <vt:lpstr>Data: Compact Reconnaissance Imaging Spectrometer</vt:lpstr>
      <vt:lpstr>Making the Distinction</vt:lpstr>
      <vt:lpstr>Spectral Properties</vt:lpstr>
      <vt:lpstr>Methods: Density Functional Theory</vt:lpstr>
      <vt:lpstr>Analysis</vt:lpstr>
      <vt:lpstr>Computing Overtones and/or Combinations</vt:lpstr>
      <vt:lpstr>Conclusions</vt:lpstr>
      <vt:lpstr>Acknowledgments</vt:lpstr>
      <vt:lpstr>Back-up Slides</vt:lpstr>
      <vt:lpstr>Vibrational Spectra</vt:lpstr>
      <vt:lpstr>Water Fundamentals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Chlorine Salt Spectra Through Computational Methods  with Implications for Martian Geochemistry</dc:title>
  <dc:creator>Rachel M Huchmala</dc:creator>
  <cp:lastModifiedBy>Theresa C. Hentz</cp:lastModifiedBy>
  <cp:revision>64</cp:revision>
  <dcterms:created xsi:type="dcterms:W3CDTF">2018-03-12T02:38:43Z</dcterms:created>
  <dcterms:modified xsi:type="dcterms:W3CDTF">2018-04-03T23:27:49Z</dcterms:modified>
</cp:coreProperties>
</file>